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95" r:id="rId2"/>
  </p:sldMasterIdLst>
  <p:notesMasterIdLst>
    <p:notesMasterId r:id="rId16"/>
  </p:notesMasterIdLst>
  <p:handoutMasterIdLst>
    <p:handoutMasterId r:id="rId17"/>
  </p:handoutMasterIdLst>
  <p:sldIdLst>
    <p:sldId id="332" r:id="rId3"/>
    <p:sldId id="350" r:id="rId4"/>
    <p:sldId id="335" r:id="rId5"/>
    <p:sldId id="336" r:id="rId6"/>
    <p:sldId id="338" r:id="rId7"/>
    <p:sldId id="339" r:id="rId8"/>
    <p:sldId id="340" r:id="rId9"/>
    <p:sldId id="345" r:id="rId10"/>
    <p:sldId id="347" r:id="rId11"/>
    <p:sldId id="310" r:id="rId12"/>
    <p:sldId id="348" r:id="rId13"/>
    <p:sldId id="349" r:id="rId14"/>
    <p:sldId id="346" r:id="rId15"/>
  </p:sldIdLst>
  <p:sldSz cx="9144000" cy="6858000" type="screen4x3"/>
  <p:notesSz cx="7099300" cy="10234613"/>
  <p:defaultTextStyle>
    <a:defPPr>
      <a:defRPr lang="en-GB"/>
    </a:defPPr>
    <a:lvl1pPr algn="l" rtl="0" fontAlgn="base">
      <a:lnSpc>
        <a:spcPct val="108000"/>
      </a:lnSpc>
      <a:spcBef>
        <a:spcPct val="54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108000"/>
      </a:lnSpc>
      <a:spcBef>
        <a:spcPct val="54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108000"/>
      </a:lnSpc>
      <a:spcBef>
        <a:spcPct val="54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108000"/>
      </a:lnSpc>
      <a:spcBef>
        <a:spcPct val="54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108000"/>
      </a:lnSpc>
      <a:spcBef>
        <a:spcPct val="54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D5C"/>
    <a:srgbClr val="7BAA20"/>
    <a:srgbClr val="00AAD2"/>
    <a:srgbClr val="5591CD"/>
    <a:srgbClr val="A5005F"/>
    <a:srgbClr val="7050B9"/>
    <a:srgbClr val="F0005F"/>
    <a:srgbClr val="B09400"/>
    <a:srgbClr val="00AF8C"/>
    <a:srgbClr val="6E9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Objects="1">
      <p:cViewPr>
        <p:scale>
          <a:sx n="90" d="100"/>
          <a:sy n="90" d="100"/>
        </p:scale>
        <p:origin x="-834" y="402"/>
      </p:cViewPr>
      <p:guideLst>
        <p:guide orient="horz" pos="114"/>
        <p:guide orient="horz" pos="4201"/>
        <p:guide orient="horz" pos="346"/>
        <p:guide orient="horz" pos="913"/>
        <p:guide orient="horz" pos="3718"/>
        <p:guide orient="horz" pos="2047"/>
        <p:guide pos="113"/>
        <p:guide pos="5649"/>
        <p:guide pos="442"/>
        <p:guide pos="5317"/>
        <p:guide pos="2724"/>
        <p:guide pos="30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fld id="{7BDCB627-C57F-4AEF-9AD3-12F7BE6D30D0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7048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769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endParaRPr lang="da-DK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 defTabSz="990600">
              <a:lnSpc>
                <a:spcPct val="100000"/>
              </a:lnSpc>
              <a:spcBef>
                <a:spcPct val="0"/>
              </a:spcBef>
              <a:defRPr sz="1300"/>
            </a:lvl1pPr>
          </a:lstStyle>
          <a:p>
            <a:fld id="{27848E65-9E75-41AE-BC80-13A10C6B0591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5097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SIT blå med</a:t>
            </a:r>
            <a:r>
              <a:rPr lang="da-DK" baseline="0" dirty="0" smtClean="0"/>
              <a:t> foto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48E65-9E75-41AE-BC80-13A10C6B0591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2942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19D471-EBB2-45BC-BCF0-03BD88EB7F45}" type="slidenum">
              <a:rPr lang="da-DK"/>
              <a:pPr/>
              <a:t>10</a:t>
            </a:fld>
            <a:endParaRPr lang="da-DK"/>
          </a:p>
        </p:txBody>
      </p:sp>
      <p:sp>
        <p:nvSpPr>
          <p:cNvPr id="60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0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dirty="0" smtClean="0"/>
              <a:t>EKSEMPEL MED FREMHÆVET TEKST</a:t>
            </a:r>
          </a:p>
          <a:p>
            <a:endParaRPr lang="da-D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9388" y="180974"/>
            <a:ext cx="8788400" cy="3059113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79388" y="3240088"/>
            <a:ext cx="8788400" cy="3436937"/>
          </a:xfrm>
          <a:prstGeom prst="rect">
            <a:avLst/>
          </a:prstGeom>
          <a:solidFill>
            <a:srgbClr val="1E7796"/>
          </a:solidFill>
          <a:ln>
            <a:noFill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675" y="5314950"/>
            <a:ext cx="7739063" cy="58737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smtClean="0"/>
              <a:t>Klik for at redigere i master</a:t>
            </a:r>
            <a:endParaRPr lang="da-DK" noProof="0" dirty="0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1674" y="6325200"/>
            <a:ext cx="1206030" cy="3528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5960EDB6-4FA9-42E8-AAAF-A8807502B3CA}" type="datetime5">
              <a:rPr lang="da-DK" smtClean="0"/>
              <a:t>februar 2014</a:t>
            </a:fld>
            <a:endParaRPr lang="da-DK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907704" y="6325200"/>
            <a:ext cx="2683346" cy="3528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1E7796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591050" y="6325200"/>
            <a:ext cx="231775" cy="352800"/>
          </a:xfrm>
          <a:noFill/>
        </p:spPr>
        <p:txBody>
          <a:bodyPr/>
          <a:lstStyle>
            <a:lvl1pPr algn="l">
              <a:defRPr>
                <a:solidFill>
                  <a:srgbClr val="1E7796"/>
                </a:solidFill>
              </a:defRPr>
            </a:lvl1pPr>
          </a:lstStyle>
          <a:p>
            <a:fld id="{89C5488A-3F70-4565-8FCD-1E378ED63165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7" name="AutoShape 4"/>
          <p:cNvSpPr>
            <a:spLocks/>
          </p:cNvSpPr>
          <p:nvPr/>
        </p:nvSpPr>
        <p:spPr bwMode="gray">
          <a:xfrm>
            <a:off x="-1958975" y="180974"/>
            <a:ext cx="1871662" cy="96949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Vis hjælpelinjer som er en hjælp ved placering af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billeder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1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.	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 på den aktuelle side og vælg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’gitter og hjælpelinjer’</a:t>
            </a:r>
          </a:p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2. 	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Sæt kryds ved ’Vis’ tegnehjælpelinjer på skærmen</a:t>
            </a:r>
          </a:p>
          <a:p>
            <a:pPr algn="r" defTabSz="457200">
              <a:lnSpc>
                <a:spcPct val="100000"/>
              </a:lnSpc>
              <a:spcBef>
                <a:spcPct val="0"/>
              </a:spcBef>
              <a:buFontTx/>
              <a:buAutoNum type="arabicPeriod" startAt="3"/>
              <a:tabLst>
                <a:tab pos="177800" algn="l"/>
              </a:tabLst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Vælg “OK”</a:t>
            </a:r>
          </a:p>
        </p:txBody>
      </p:sp>
      <p:pic>
        <p:nvPicPr>
          <p:cNvPr id="6167" name="Picture 23" descr="U:\Moderniseringsstyrelsen\Jobs\3589_Koncernfaelles skabelonloesning i FM styrelser\Received\Work\SIT_Logo_Whit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80" y="6052652"/>
            <a:ext cx="837217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01675" y="3789040"/>
            <a:ext cx="7739063" cy="1401192"/>
          </a:xfrm>
        </p:spPr>
        <p:txBody>
          <a:bodyPr anchor="b" anchorCtr="0"/>
          <a:lstStyle>
            <a:lvl1pPr>
              <a:lnSpc>
                <a:spcPct val="98000"/>
              </a:lnSpc>
              <a:defRPr sz="4400" cap="none" baseline="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-1965413" y="5884991"/>
            <a:ext cx="1871662" cy="83099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Dato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1. Vælg ‘Indsæt’ i topmenu</a:t>
            </a: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2. Vælg ‘Sidehoved &amp; Sidefod’</a:t>
            </a: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3. Skriv ønsket dato ind i feltet </a:t>
            </a:r>
            <a:b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</a:b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for fast dato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 Tryk ’Anvend på alle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’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ECE14-DE6A-47DB-A2E9-53D91F6F3E38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14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starter uden punktopstilling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punktopstilling på teksten (flere niveauer findes), brug forøg listeniveau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uden punktopstilling, 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232706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 userDrawn="1"/>
        </p:nvSpPr>
        <p:spPr>
          <a:xfrm>
            <a:off x="-338710" y="2232706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7100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-327025" y="297100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-541490" y="297357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5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sp>
        <p:nvSpPr>
          <p:cNvPr id="19" name="Rounded Rectangle 18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0" name="Rounded Rectangle 19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3099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5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458913"/>
            <a:ext cx="3621087" cy="4443412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5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ADB9DB-058A-49FC-8213-7B014C6E5639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93034-D9FE-466A-8553-48847B6059D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11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14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starter uden punktopstilling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punktopstilling på teksten (flere niveauer findes), brug forøg listeniveau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uden punktopstilling, 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232706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 userDrawn="1"/>
        </p:nvSpPr>
        <p:spPr>
          <a:xfrm>
            <a:off x="-338710" y="2232706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7100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327025" y="297100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-541490" y="297357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0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5" name="Rounded Rectangle 24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7865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ysgul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1"/>
          <p:cNvSpPr>
            <a:spLocks noChangeArrowheads="1"/>
          </p:cNvSpPr>
          <p:nvPr userDrawn="1"/>
        </p:nvSpPr>
        <p:spPr bwMode="auto">
          <a:xfrm>
            <a:off x="179388" y="201877"/>
            <a:ext cx="8788400" cy="6496050"/>
          </a:xfrm>
          <a:prstGeom prst="rect">
            <a:avLst/>
          </a:prstGeom>
          <a:solidFill>
            <a:srgbClr val="F9F8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pic>
        <p:nvPicPr>
          <p:cNvPr id="19" name="Picture 2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342481"/>
            <a:ext cx="7739063" cy="455984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36D0-5CD0-442A-A31C-FD27CC6CE65B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6483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ysbl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1"/>
          <p:cNvSpPr>
            <a:spLocks noChangeArrowheads="1"/>
          </p:cNvSpPr>
          <p:nvPr userDrawn="1"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rgbClr val="EBFAFF"/>
          </a:solidFill>
          <a:ln>
            <a:noFill/>
          </a:ln>
          <a:effectLst/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342481"/>
            <a:ext cx="7739063" cy="455984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5987-C443-4CD9-B391-A44E3A9A9A5D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Picture 2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59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mu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1"/>
          <p:cNvSpPr>
            <a:spLocks noChangeArrowheads="1"/>
          </p:cNvSpPr>
          <p:nvPr userDrawn="1"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452563"/>
            <a:ext cx="7739063" cy="4449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FCCBD-8EF4-4848-BA5D-8A8FCE7627BA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Picture 23" descr="U:\Moderniseringsstyrelsen\Jobs\3589_Koncernfaelles skabelonloesning i FM styrelser\Received\Work\SIT_Logo_White.e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80" y="6052652"/>
            <a:ext cx="837217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679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34029A-8BE3-4325-80DD-DDD78AC3A66A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786DB-AA11-456F-8CC3-DEB72677322B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9360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BEC3AF-19F5-419D-81D1-7084FF7DD98C}" type="datetime5">
              <a:rPr lang="da-DK" smtClean="0"/>
              <a:t>februar 2014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710B3-9FA4-44A8-A45D-54FF7E714ABF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4954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  <a:solidFill>
            <a:schemeClr val="bg1">
              <a:lumMod val="50000"/>
            </a:schemeClr>
          </a:solidFill>
        </p:spPr>
        <p:txBody>
          <a:bodyPr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4C88-8C64-45E2-B9C6-BFC69773699F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4" name="TextBox 17"/>
          <p:cNvSpPr txBox="1">
            <a:spLocks noChangeArrowheads="1"/>
          </p:cNvSpPr>
          <p:nvPr userDrawn="1"/>
        </p:nvSpPr>
        <p:spPr bwMode="auto">
          <a:xfrm>
            <a:off x="-1791570" y="538163"/>
            <a:ext cx="1683620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Fjern tekst boks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hvis ingen tekst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400">
                <a:solidFill>
                  <a:srgbClr val="031D5C"/>
                </a:solidFill>
              </a:defRPr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1B90-F3F1-4DFC-9E96-AE530BB9B609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>
            <a:lvl1pPr>
              <a:defRPr>
                <a:solidFill>
                  <a:srgbClr val="031D5C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4" name="TextBox 17"/>
          <p:cNvSpPr txBox="1">
            <a:spLocks noChangeArrowheads="1"/>
          </p:cNvSpPr>
          <p:nvPr userDrawn="1"/>
        </p:nvSpPr>
        <p:spPr bwMode="auto">
          <a:xfrm>
            <a:off x="-1791570" y="538163"/>
            <a:ext cx="1683620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Fjern tekst boks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hvis ingen tekst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07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,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468C2B-ABBB-47BD-9222-CD6AA9B8500C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01675" y="1520825"/>
            <a:ext cx="3870325" cy="25781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6"/>
          </p:nvPr>
        </p:nvSpPr>
        <p:spPr>
          <a:xfrm>
            <a:off x="702668" y="1458913"/>
            <a:ext cx="3870000" cy="2727844"/>
          </a:xfrm>
          <a:solidFill>
            <a:srgbClr val="FFFFFF">
              <a:alpha val="85098"/>
            </a:srgbClr>
          </a:solidFill>
        </p:spPr>
        <p:txBody>
          <a:bodyPr lIns="378000" tIns="324000" rIns="378000" bIns="324000">
            <a:spAutoFit/>
          </a:bodyPr>
          <a:lstStyle>
            <a:lvl1pPr>
              <a:defRPr sz="1800"/>
            </a:lvl1pPr>
            <a:lvl2pPr algn="r">
              <a:spcBef>
                <a:spcPts val="1200"/>
              </a:spcBef>
              <a:defRPr sz="1200" b="1" cap="all" baseline="0"/>
            </a:lvl2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6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20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i første</a:t>
            </a:r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18 pkt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forøg listeniveau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NAVN-tekst</a:t>
            </a:r>
          </a:p>
          <a:p>
            <a:pPr algn="r" eaLnBrk="1" hangingPunct="1"/>
            <a:endParaRPr lang="da-DK" sz="900" b="1" baseline="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Navnet i andet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b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Store bogstaver </a:t>
            </a: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12 pkt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077058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ounded Rectangle 17"/>
          <p:cNvSpPr/>
          <p:nvPr userDrawn="1"/>
        </p:nvSpPr>
        <p:spPr>
          <a:xfrm>
            <a:off x="-338710" y="207705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2236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 userDrawn="1"/>
        </p:nvSpPr>
        <p:spPr>
          <a:xfrm>
            <a:off x="-327025" y="292236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1" name="Rounded Rectangle 20"/>
          <p:cNvSpPr/>
          <p:nvPr userDrawn="1"/>
        </p:nvSpPr>
        <p:spPr>
          <a:xfrm>
            <a:off x="-541490" y="292493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3017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much text,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B8D9F9-817B-4455-B3B8-E327C5759822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01675" y="1520825"/>
            <a:ext cx="3870325" cy="25781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6"/>
          </p:nvPr>
        </p:nvSpPr>
        <p:spPr>
          <a:xfrm>
            <a:off x="702668" y="1458913"/>
            <a:ext cx="7724932" cy="2428660"/>
          </a:xfrm>
          <a:solidFill>
            <a:srgbClr val="FFFFFF">
              <a:alpha val="85098"/>
            </a:srgbClr>
          </a:solidFill>
        </p:spPr>
        <p:txBody>
          <a:bodyPr wrap="square" lIns="378000" tIns="324000" rIns="378000" bIns="324000">
            <a:spAutoFit/>
          </a:bodyPr>
          <a:lstStyle>
            <a:lvl1pPr>
              <a:defRPr sz="1800"/>
            </a:lvl1pPr>
            <a:lvl2pPr algn="r">
              <a:spcBef>
                <a:spcPts val="1200"/>
              </a:spcBef>
              <a:defRPr sz="1200" b="1" cap="all" baseline="0"/>
            </a:lvl2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22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20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i første</a:t>
            </a:r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18 pkt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forøg listeniveau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NAVN-tekst</a:t>
            </a:r>
          </a:p>
          <a:p>
            <a:pPr algn="r" eaLnBrk="1" hangingPunct="1"/>
            <a:endParaRPr lang="da-DK" sz="900" b="1" baseline="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Navnet i andet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b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Store bogstaver </a:t>
            </a: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12 pkt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077058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 userDrawn="1"/>
        </p:nvSpPr>
        <p:spPr>
          <a:xfrm>
            <a:off x="-338710" y="207705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2236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 userDrawn="1"/>
        </p:nvSpPr>
        <p:spPr>
          <a:xfrm>
            <a:off x="-327025" y="292236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7" name="Rounded Rectangle 26"/>
          <p:cNvSpPr/>
          <p:nvPr userDrawn="1"/>
        </p:nvSpPr>
        <p:spPr>
          <a:xfrm>
            <a:off x="-541490" y="292493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6197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20013" cy="9207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458913"/>
            <a:ext cx="3621088" cy="444341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675" y="6686550"/>
            <a:ext cx="2133600" cy="144463"/>
          </a:xfrm>
        </p:spPr>
        <p:txBody>
          <a:bodyPr/>
          <a:lstStyle>
            <a:lvl1pPr>
              <a:defRPr/>
            </a:lvl1pPr>
          </a:lstStyle>
          <a:p>
            <a:fld id="{8705256F-2F76-4E27-88FE-437ABD4BC918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332538"/>
            <a:ext cx="3794125" cy="346075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9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824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dholdsobjek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20013" cy="9207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19650" y="1458913"/>
            <a:ext cx="3621088" cy="444341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675" y="6686550"/>
            <a:ext cx="2133600" cy="144463"/>
          </a:xfrm>
        </p:spPr>
        <p:txBody>
          <a:bodyPr/>
          <a:lstStyle>
            <a:lvl1pPr>
              <a:defRPr/>
            </a:lvl1pPr>
          </a:lstStyle>
          <a:p>
            <a:fld id="{62FCD550-5B73-449D-88AE-8F7F884AC007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332538"/>
            <a:ext cx="3794125" cy="346075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9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blå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blå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dias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31" y="3996317"/>
            <a:ext cx="1368821" cy="66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 userDrawn="1"/>
        </p:nvSpPr>
        <p:spPr>
          <a:xfrm>
            <a:off x="-501165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-916170" y="4203093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0161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1675" y="17440364"/>
            <a:ext cx="2133600" cy="14446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40770A8-E950-40A8-8C33-E95F035DB65D}" type="datetime5">
              <a:rPr lang="da-DK" smtClean="0"/>
              <a:pPr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28700" y="17074516"/>
            <a:ext cx="3794125" cy="354776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2668" y="17077691"/>
            <a:ext cx="279770" cy="1714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1378" y="0"/>
            <a:ext cx="9142621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77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9388" y="165100"/>
            <a:ext cx="8788400" cy="3074988"/>
          </a:xfrm>
        </p:spPr>
        <p:txBody>
          <a:bodyPr/>
          <a:lstStyle>
            <a:lvl1pPr algn="ctr">
              <a:defRPr sz="1400"/>
            </a:lvl1pPr>
          </a:lstStyle>
          <a:p>
            <a:endParaRPr lang="da-DK" dirty="0"/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179388" y="3240088"/>
            <a:ext cx="8788400" cy="3436937"/>
          </a:xfrm>
          <a:prstGeom prst="rect">
            <a:avLst/>
          </a:prstGeom>
          <a:solidFill>
            <a:srgbClr val="1E7796"/>
          </a:solidFill>
          <a:ln>
            <a:noFill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01675" y="5314950"/>
            <a:ext cx="7739063" cy="587375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smtClean="0"/>
              <a:t>Click to edit Master subtitle style</a:t>
            </a:r>
            <a:endParaRPr lang="da-DK" noProof="0" dirty="0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1674" y="6325200"/>
            <a:ext cx="1079000" cy="352800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FA1529D1-5035-4276-9153-2A72D795CC08}" type="datetime5">
              <a:rPr lang="da-DK" smtClean="0"/>
              <a:t>februar 2014</a:t>
            </a:fld>
            <a:endParaRPr lang="da-DK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780674" y="6325200"/>
            <a:ext cx="2810376" cy="3528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1E7796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591050" y="6325200"/>
            <a:ext cx="231775" cy="352800"/>
          </a:xfrm>
          <a:noFill/>
        </p:spPr>
        <p:txBody>
          <a:bodyPr/>
          <a:lstStyle>
            <a:lvl1pPr algn="l">
              <a:defRPr>
                <a:solidFill>
                  <a:srgbClr val="1E7796"/>
                </a:solidFill>
              </a:defRPr>
            </a:lvl1pPr>
          </a:lstStyle>
          <a:p>
            <a:fld id="{89C5488A-3F70-4565-8FCD-1E378ED6316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AutoShape 4"/>
          <p:cNvSpPr>
            <a:spLocks/>
          </p:cNvSpPr>
          <p:nvPr/>
        </p:nvSpPr>
        <p:spPr bwMode="gray">
          <a:xfrm>
            <a:off x="-1958975" y="165100"/>
            <a:ext cx="1871662" cy="96949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Vis hjælpelinjer som er en hjælp ved placering af 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billeder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1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.	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 på den aktuelle side og vælg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’gitter og hjælpelinjer’</a:t>
            </a:r>
          </a:p>
          <a:p>
            <a:pPr algn="r" defTabSz="457200">
              <a:lnSpc>
                <a:spcPct val="100000"/>
              </a:lnSpc>
              <a:spcBef>
                <a:spcPct val="0"/>
              </a:spcBef>
              <a:tabLst>
                <a:tab pos="177800" algn="l"/>
              </a:tabLst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2. 	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Sæt kryds ved ’Vis’ tegnehjælpelinjer på skærmen</a:t>
            </a:r>
          </a:p>
          <a:p>
            <a:pPr algn="r" defTabSz="457200">
              <a:lnSpc>
                <a:spcPct val="100000"/>
              </a:lnSpc>
              <a:spcBef>
                <a:spcPct val="0"/>
              </a:spcBef>
              <a:buFontTx/>
              <a:buAutoNum type="arabicPeriod" startAt="3"/>
              <a:tabLst>
                <a:tab pos="177800" algn="l"/>
              </a:tabLst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Vælg “OK”</a:t>
            </a:r>
          </a:p>
        </p:txBody>
      </p:sp>
      <p:pic>
        <p:nvPicPr>
          <p:cNvPr id="6167" name="Picture 23" descr="U:\Moderniseringsstyrelsen\Jobs\3589_Koncernfaelles skabelonloesning i FM styrelser\Received\Work\SIT_Logo_White.e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80" y="6052652"/>
            <a:ext cx="837217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3790800"/>
            <a:ext cx="7739063" cy="1400400"/>
          </a:xfrm>
        </p:spPr>
        <p:txBody>
          <a:bodyPr anchor="b" anchorCtr="0"/>
          <a:lstStyle>
            <a:lvl1pPr>
              <a:lnSpc>
                <a:spcPct val="98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da-DK" dirty="0"/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-1965413" y="5884991"/>
            <a:ext cx="1871662" cy="83099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Dato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1. Vælg ‘Indsæt’ i topmenu</a:t>
            </a: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2. Vælg ‘Sidehoved &amp; Sidefod’</a:t>
            </a:r>
          </a:p>
          <a:p>
            <a:pPr marL="0" indent="0" algn="r" defTabSz="457200">
              <a:lnSpc>
                <a:spcPct val="100000"/>
              </a:lnSpc>
              <a:spcBef>
                <a:spcPct val="0"/>
              </a:spcBef>
              <a:buFontTx/>
              <a:buNone/>
              <a:tabLst>
                <a:tab pos="177800" algn="l"/>
              </a:tabLst>
            </a:pP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3. Skriv ønsket dato ind i feltet </a:t>
            </a:r>
            <a:b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</a:b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for fast dato</a:t>
            </a:r>
          </a:p>
          <a:p>
            <a:pPr marL="0" marR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800" algn="l"/>
              </a:tabLst>
              <a:defRPr/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 Tryk ’Anvend på alle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rPr>
              <a:t>’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1849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7C6C66-56AA-4C1D-8A70-76034E46161D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ECE14-DE6A-47DB-A2E9-53D91F6F3E38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8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14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starter uden punktopstilling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punktopstilling på teksten (flere niveauer findes), brug forøg listeniveau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uden punktopstilling, 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232706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 userDrawn="1"/>
        </p:nvSpPr>
        <p:spPr>
          <a:xfrm>
            <a:off x="-338710" y="2232706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7100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-327025" y="297100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-541490" y="297357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7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ounded Rectangle 23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5" name="Rounded Rectangle 24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190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/>
          <a:p>
            <a:r>
              <a:rPr lang="da-DK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5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458913"/>
            <a:ext cx="3621087" cy="4443412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500"/>
            </a:lvl4pPr>
            <a:lvl5pPr>
              <a:defRPr sz="13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30A662-2CE6-4060-8302-B516312A4927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93034-D9FE-466A-8553-48847B6059D3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11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148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starter uden punktopstilling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punktopstilling på teksten (flere niveauer findes), brug forøg listeniveau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uden punktopstilling, 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232706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2"/>
          <p:cNvSpPr/>
          <p:nvPr userDrawn="1"/>
        </p:nvSpPr>
        <p:spPr>
          <a:xfrm>
            <a:off x="-338710" y="2232706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7100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327025" y="297100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-541490" y="297357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0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5" name="Rounded Rectangle 24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0465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ysgul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51"/>
          <p:cNvSpPr>
            <a:spLocks noChangeArrowheads="1"/>
          </p:cNvSpPr>
          <p:nvPr userDrawn="1"/>
        </p:nvSpPr>
        <p:spPr bwMode="auto">
          <a:xfrm>
            <a:off x="179388" y="201877"/>
            <a:ext cx="8788400" cy="6496050"/>
          </a:xfrm>
          <a:prstGeom prst="rect">
            <a:avLst/>
          </a:prstGeom>
          <a:solidFill>
            <a:srgbClr val="F9F8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pic>
        <p:nvPicPr>
          <p:cNvPr id="19" name="Picture 2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342481"/>
            <a:ext cx="7739063" cy="455984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23168-CCC1-4E66-B60D-14E54B4C5432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0" name="Line 27"/>
          <p:cNvSpPr>
            <a:spLocks noChangeShapeType="1"/>
          </p:cNvSpPr>
          <p:nvPr userDrawn="1"/>
        </p:nvSpPr>
        <p:spPr bwMode="auto">
          <a:xfrm>
            <a:off x="939800" y="6323877"/>
            <a:ext cx="0" cy="1714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0448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ysblå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1"/>
          <p:cNvSpPr>
            <a:spLocks noChangeArrowheads="1"/>
          </p:cNvSpPr>
          <p:nvPr userDrawn="1"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rgbClr val="EBFAFF"/>
          </a:solidFill>
          <a:ln>
            <a:noFill/>
          </a:ln>
          <a:effectLst/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342481"/>
            <a:ext cx="7739063" cy="455984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F37C0-66B0-4460-B3F9-3E0D31F351CB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Picture 2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Line 27"/>
          <p:cNvSpPr>
            <a:spLocks noChangeShapeType="1"/>
          </p:cNvSpPr>
          <p:nvPr userDrawn="1"/>
        </p:nvSpPr>
        <p:spPr bwMode="auto">
          <a:xfrm>
            <a:off x="939800" y="6323877"/>
            <a:ext cx="0" cy="17145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26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mu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1"/>
          <p:cNvSpPr>
            <a:spLocks noChangeArrowheads="1"/>
          </p:cNvSpPr>
          <p:nvPr userDrawn="1"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1452563"/>
            <a:ext cx="7739063" cy="4449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Click to edit Master title style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FD380-A761-425D-B780-9870279586DB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Picture 23" descr="U:\Moderniseringsstyrelsen\Jobs\3589_Koncernfaelles skabelonloesning i FM styrelser\Received\Work\SIT_Logo_White.e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080" y="6052652"/>
            <a:ext cx="837217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443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E81FB0-1EFB-46F9-A2EC-97080F08A6B2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786DB-AA11-456F-8CC3-DEB72677322B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6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8656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E22D50-E904-4DAB-971F-A9727A5AFB0C}" type="datetime5">
              <a:rPr lang="da-DK" smtClean="0"/>
              <a:t>februar 2014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710B3-9FA4-44A8-A45D-54FF7E714ABF}" type="slidenum">
              <a:rPr lang="da-DK"/>
              <a:pPr/>
              <a:t>‹nr.›</a:t>
            </a:fld>
            <a:endParaRPr lang="da-DK"/>
          </a:p>
        </p:txBody>
      </p:sp>
      <p:sp>
        <p:nvSpPr>
          <p:cNvPr id="5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ounded Rectangle 9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896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  <a:solidFill>
            <a:schemeClr val="bg1">
              <a:lumMod val="50000"/>
            </a:schemeClr>
          </a:solidFill>
        </p:spPr>
        <p:txBody>
          <a:bodyPr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2E19-FF0C-47C0-BBD7-19486365CEAD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Click to edit Master text styles</a:t>
            </a:r>
            <a:endParaRPr lang="da-DK" dirty="0" smtClean="0"/>
          </a:p>
        </p:txBody>
      </p:sp>
      <p:sp>
        <p:nvSpPr>
          <p:cNvPr id="14" name="TextBox 17"/>
          <p:cNvSpPr txBox="1">
            <a:spLocks noChangeArrowheads="1"/>
          </p:cNvSpPr>
          <p:nvPr userDrawn="1"/>
        </p:nvSpPr>
        <p:spPr bwMode="auto">
          <a:xfrm>
            <a:off x="-1791570" y="538163"/>
            <a:ext cx="1683620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Fjern tekst boks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hvis ingen tekst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728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defRPr sz="1400">
                <a:solidFill>
                  <a:srgbClr val="031D5C"/>
                </a:solidFill>
              </a:defRPr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67B6-7F21-4D8D-954C-A9197ADF9EBA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39063" cy="920750"/>
          </a:xfrm>
        </p:spPr>
        <p:txBody>
          <a:bodyPr/>
          <a:lstStyle>
            <a:lvl1pPr>
              <a:defRPr>
                <a:solidFill>
                  <a:srgbClr val="031D5C"/>
                </a:solidFill>
              </a:defRPr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Click to edit Master text styles</a:t>
            </a:r>
            <a:endParaRPr lang="da-DK" dirty="0" smtClean="0"/>
          </a:p>
        </p:txBody>
      </p:sp>
      <p:sp>
        <p:nvSpPr>
          <p:cNvPr id="14" name="TextBox 17"/>
          <p:cNvSpPr txBox="1">
            <a:spLocks noChangeArrowheads="1"/>
          </p:cNvSpPr>
          <p:nvPr userDrawn="1"/>
        </p:nvSpPr>
        <p:spPr bwMode="auto">
          <a:xfrm>
            <a:off x="-1791570" y="538163"/>
            <a:ext cx="1683620" cy="2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Fjern tekst boks</a:t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hvis ingen tekst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187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,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EBEA0E-7A05-4070-A316-EA2AC0D5F3A4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Click to edit Master text styles</a:t>
            </a:r>
            <a:endParaRPr lang="da-DK" dirty="0" smtClean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01675" y="1520825"/>
            <a:ext cx="3870325" cy="25781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6"/>
          </p:nvPr>
        </p:nvSpPr>
        <p:spPr>
          <a:xfrm>
            <a:off x="702668" y="1458913"/>
            <a:ext cx="3870000" cy="2727844"/>
          </a:xfrm>
          <a:solidFill>
            <a:srgbClr val="FFFFFF">
              <a:alpha val="85098"/>
            </a:srgbClr>
          </a:solidFill>
        </p:spPr>
        <p:txBody>
          <a:bodyPr lIns="378000" tIns="324000" rIns="378000" bIns="324000">
            <a:spAutoFit/>
          </a:bodyPr>
          <a:lstStyle>
            <a:lvl1pPr>
              <a:defRPr sz="1800"/>
            </a:lvl1pPr>
            <a:lvl2pPr algn="r">
              <a:spcBef>
                <a:spcPts val="1200"/>
              </a:spcBef>
              <a:defRPr sz="1200" b="1" cap="all" baseline="0"/>
            </a:lvl2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22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20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i første</a:t>
            </a:r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18 pkt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forøg listeniveau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NAVN-tekst</a:t>
            </a:r>
          </a:p>
          <a:p>
            <a:pPr algn="r" eaLnBrk="1" hangingPunct="1"/>
            <a:endParaRPr lang="da-DK" sz="900" b="1" baseline="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Navnet i andet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b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Store bogstaver </a:t>
            </a: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12 pkt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077058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 userDrawn="1"/>
        </p:nvSpPr>
        <p:spPr>
          <a:xfrm>
            <a:off x="-338710" y="207705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2236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 userDrawn="1"/>
        </p:nvSpPr>
        <p:spPr>
          <a:xfrm>
            <a:off x="-327025" y="292236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7" name="Rounded Rectangle 26"/>
          <p:cNvSpPr/>
          <p:nvPr userDrawn="1"/>
        </p:nvSpPr>
        <p:spPr>
          <a:xfrm>
            <a:off x="-541490" y="292493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4933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much text,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80974"/>
            <a:ext cx="8788400" cy="6494503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da-DK" dirty="0" smtClean="0"/>
              <a:t>Select placeholder and insert picture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95C66B-9746-480F-9B3F-7BD4BC88A01C}" type="datetime5">
              <a:rPr lang="da-DK" smtClean="0"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92400" y="6051600"/>
            <a:ext cx="835200" cy="406800"/>
          </a:xfrm>
          <a:blipFill>
            <a:blip r:embed="rId3"/>
            <a:stretch>
              <a:fillRect/>
            </a:stretch>
          </a:blipFill>
        </p:spPr>
        <p:txBody>
          <a:bodyPr lIns="223200" tIns="90000"/>
          <a:lstStyle>
            <a:lvl1pPr>
              <a:defRPr sz="100" b="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da-DK" smtClean="0"/>
              <a:t>Click to edit Master text styles</a:t>
            </a:r>
            <a:endParaRPr lang="da-DK" dirty="0" smtClean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01675" y="1520825"/>
            <a:ext cx="3870325" cy="25781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6"/>
          </p:nvPr>
        </p:nvSpPr>
        <p:spPr>
          <a:xfrm>
            <a:off x="702668" y="1458913"/>
            <a:ext cx="7724932" cy="2428660"/>
          </a:xfrm>
          <a:solidFill>
            <a:srgbClr val="FFFFFF">
              <a:alpha val="85098"/>
            </a:srgbClr>
          </a:solidFill>
        </p:spPr>
        <p:txBody>
          <a:bodyPr wrap="square" lIns="378000" tIns="324000" rIns="378000" bIns="324000">
            <a:spAutoFit/>
          </a:bodyPr>
          <a:lstStyle>
            <a:lvl1pPr>
              <a:defRPr sz="1800"/>
            </a:lvl1pPr>
            <a:lvl2pPr algn="r">
              <a:spcBef>
                <a:spcPts val="1200"/>
              </a:spcBef>
              <a:defRPr sz="1200" b="1" cap="all" baseline="0"/>
            </a:lvl2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22" name="TextBox 17"/>
          <p:cNvSpPr txBox="1">
            <a:spLocks noChangeArrowheads="1"/>
          </p:cNvSpPr>
          <p:nvPr userDrawn="1"/>
        </p:nvSpPr>
        <p:spPr bwMode="auto">
          <a:xfrm>
            <a:off x="-1791570" y="1455600"/>
            <a:ext cx="1683620" cy="201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Tekst i første</a:t>
            </a:r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18 pkt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forøg listeniveau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NAVN-tekst</a:t>
            </a:r>
          </a:p>
          <a:p>
            <a:pPr algn="r" eaLnBrk="1" hangingPunct="1"/>
            <a:endParaRPr lang="da-DK" sz="900" b="1" baseline="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b="1" baseline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Navnet i andet niveau</a:t>
            </a:r>
            <a: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/>
            </a:r>
            <a:br>
              <a:rPr lang="da-DK" sz="900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b="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Store bogstaver </a:t>
            </a: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Arial Bold 12 pkt</a:t>
            </a: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endParaRPr lang="da-DK" sz="900" noProof="0" dirty="0" smtClean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  <a:p>
            <a:pPr algn="r" eaLnBrk="1" hangingPunct="1"/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For at få venstrestillet tekst </a:t>
            </a:r>
            <a:b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</a:br>
            <a:r>
              <a:rPr lang="da-DK" sz="9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Brug formindsk listeniveau</a:t>
            </a:r>
            <a:endParaRPr lang="da-DK" sz="900" noProof="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310" y="2077058"/>
            <a:ext cx="4572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ounded Rectangle 23"/>
          <p:cNvSpPr/>
          <p:nvPr userDrawn="1"/>
        </p:nvSpPr>
        <p:spPr>
          <a:xfrm>
            <a:off x="-338710" y="207705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46100" y="2922364"/>
            <a:ext cx="438150" cy="209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 userDrawn="1"/>
        </p:nvSpPr>
        <p:spPr>
          <a:xfrm>
            <a:off x="-327025" y="2922364"/>
            <a:ext cx="219075" cy="201169"/>
          </a:xfrm>
          <a:prstGeom prst="rect">
            <a:avLst/>
          </a:prstGeom>
          <a:solidFill>
            <a:srgbClr val="FFFFFF">
              <a:alpha val="65882"/>
            </a:srgb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27" name="Rounded Rectangle 26"/>
          <p:cNvSpPr/>
          <p:nvPr userDrawn="1"/>
        </p:nvSpPr>
        <p:spPr>
          <a:xfrm>
            <a:off x="-541490" y="2924938"/>
            <a:ext cx="214465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273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20013" cy="920750"/>
          </a:xfrm>
        </p:spPr>
        <p:txBody>
          <a:bodyPr/>
          <a:lstStyle/>
          <a:p>
            <a:r>
              <a:rPr lang="da-DK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458913"/>
            <a:ext cx="3621088" cy="4443412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675" y="6686550"/>
            <a:ext cx="2133600" cy="144463"/>
          </a:xfrm>
        </p:spPr>
        <p:txBody>
          <a:bodyPr/>
          <a:lstStyle>
            <a:lvl1pPr>
              <a:defRPr/>
            </a:lvl1pPr>
          </a:lstStyle>
          <a:p>
            <a:fld id="{B49E3040-3C77-4BCC-8015-BC0A9CBB6B57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332538"/>
            <a:ext cx="3794125" cy="346075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9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1989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675" y="538163"/>
            <a:ext cx="7720013" cy="920750"/>
          </a:xfrm>
        </p:spPr>
        <p:txBody>
          <a:bodyPr/>
          <a:lstStyle/>
          <a:p>
            <a:r>
              <a:rPr lang="da-DK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1675" y="1458913"/>
            <a:ext cx="3622675" cy="4443412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19650" y="1458913"/>
            <a:ext cx="3621088" cy="4443412"/>
          </a:xfrm>
        </p:spPr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1675" y="6686550"/>
            <a:ext cx="2133600" cy="144463"/>
          </a:xfrm>
        </p:spPr>
        <p:txBody>
          <a:bodyPr/>
          <a:lstStyle>
            <a:lvl1pPr>
              <a:defRPr/>
            </a:lvl1pPr>
          </a:lstStyle>
          <a:p>
            <a:fld id="{35D94555-D096-41F3-8F12-7A17A583761D}" type="datetime5">
              <a:rPr lang="da-DK" smtClean="0"/>
              <a:t>februar 2014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332538"/>
            <a:ext cx="3794125" cy="346075"/>
          </a:xfrm>
        </p:spPr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4564623" y="1511300"/>
            <a:ext cx="0" cy="439102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9" name="TextBox 17"/>
          <p:cNvSpPr txBox="1">
            <a:spLocks noChangeArrowheads="1"/>
          </p:cNvSpPr>
          <p:nvPr userDrawn="1"/>
        </p:nvSpPr>
        <p:spPr bwMode="auto">
          <a:xfrm>
            <a:off x="-2124075" y="4725144"/>
            <a:ext cx="20161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Skift</a:t>
            </a:r>
            <a:r>
              <a:rPr lang="da-DK" sz="900" b="1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til</a:t>
            </a: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gul baggrund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’Design’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Højreklik</a:t>
            </a:r>
            <a:r>
              <a:rPr lang="da-DK" sz="9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på Statens IT gul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Vælg ’Applicér på valgte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dias</a:t>
            </a:r>
            <a:endParaRPr lang="da-DK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72383" y="3997101"/>
            <a:ext cx="1363863" cy="66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ounded Rectangle 13"/>
          <p:cNvSpPr/>
          <p:nvPr userDrawn="1"/>
        </p:nvSpPr>
        <p:spPr>
          <a:xfrm>
            <a:off x="-469130" y="3985306"/>
            <a:ext cx="396614" cy="206975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-1457216" y="4222549"/>
            <a:ext cx="565147" cy="42356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da-DK" sz="2400" dirty="0">
              <a:latin typeface="+mn-lt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2138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1675" y="17440364"/>
            <a:ext cx="2133600" cy="144463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40770A8-E950-40A8-8C33-E95F035DB65D}" type="datetime5">
              <a:rPr lang="da-DK" smtClean="0"/>
              <a:pPr/>
              <a:t>februar 2014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28700" y="17074516"/>
            <a:ext cx="3794125" cy="354776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2668" y="17077691"/>
            <a:ext cx="279770" cy="1714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1378" y="0"/>
            <a:ext cx="9142621" cy="685800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8000"/>
              </a:lnSpc>
              <a:spcBef>
                <a:spcPct val="54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7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Rectangle 51"/>
          <p:cNvSpPr>
            <a:spLocks noChangeArrowheads="1"/>
          </p:cNvSpPr>
          <p:nvPr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rgbClr val="F9F8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1675" y="538163"/>
            <a:ext cx="77390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  <a:endParaRPr lang="da-DK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1458913"/>
            <a:ext cx="7739063" cy="444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675" y="6686550"/>
            <a:ext cx="2133600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800">
                <a:solidFill>
                  <a:srgbClr val="FFFFFF"/>
                </a:solidFill>
              </a:defRPr>
            </a:lvl1pPr>
          </a:lstStyle>
          <a:p>
            <a:fld id="{640770A8-E950-40A8-8C33-E95F035DB65D}" type="datetime5">
              <a:rPr lang="da-DK" smtClean="0"/>
              <a:t>februar 2014</a:t>
            </a:fld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28700" y="6320702"/>
            <a:ext cx="3794125" cy="35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/>
            </a:lvl1pPr>
          </a:lstStyle>
          <a:p>
            <a:endParaRPr lang="da-DK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668" y="6323877"/>
            <a:ext cx="279770" cy="17145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100"/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54" name="TextBox 17"/>
          <p:cNvSpPr txBox="1">
            <a:spLocks noChangeArrowheads="1"/>
          </p:cNvSpPr>
          <p:nvPr/>
        </p:nvSpPr>
        <p:spPr bwMode="auto">
          <a:xfrm>
            <a:off x="-2370138" y="6196013"/>
            <a:ext cx="228123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Indsæt tekst i sidefod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’Indsæt’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Vælg ’Sidehoved og Sidefod’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Skriv titel på præsentation ind i tekstfeltet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Tryk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’Anvend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på alle’</a:t>
            </a:r>
          </a:p>
        </p:txBody>
      </p:sp>
      <p:pic>
        <p:nvPicPr>
          <p:cNvPr id="3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8" r:id="rId3"/>
    <p:sldLayoutId id="2147483690" r:id="rId4"/>
    <p:sldLayoutId id="2147483720" r:id="rId5"/>
    <p:sldLayoutId id="2147483691" r:id="rId6"/>
    <p:sldLayoutId id="2147483660" r:id="rId7"/>
    <p:sldLayoutId id="2147483661" r:id="rId8"/>
    <p:sldLayoutId id="2147483723" r:id="rId9"/>
    <p:sldLayoutId id="2147483724" r:id="rId10"/>
    <p:sldLayoutId id="2147483692" r:id="rId11"/>
    <p:sldLayoutId id="2147483693" r:id="rId12"/>
    <p:sldLayoutId id="2147483676" r:id="rId13"/>
    <p:sldLayoutId id="2147483677" r:id="rId14"/>
    <p:sldLayoutId id="2147483727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 cap="all" baseline="0">
          <a:solidFill>
            <a:srgbClr val="031D5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1588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defRPr sz="1700">
          <a:solidFill>
            <a:schemeClr val="tx1"/>
          </a:solidFill>
          <a:latin typeface="+mn-lt"/>
        </a:defRPr>
      </a:lvl2pPr>
      <a:lvl3pPr marL="271463" indent="-268288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SzPct val="95000"/>
        <a:buFont typeface="Verdana" pitchFamily="34" charset="0"/>
        <a:buChar char="●"/>
        <a:defRPr sz="1700">
          <a:solidFill>
            <a:schemeClr val="tx1"/>
          </a:solidFill>
          <a:latin typeface="+mn-lt"/>
        </a:defRPr>
      </a:lvl3pPr>
      <a:lvl4pPr marL="609600" indent="-336550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9144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5pPr>
      <a:lvl6pPr marL="13716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6pPr>
      <a:lvl7pPr marL="18288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7pPr>
      <a:lvl8pPr marL="22860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8pPr>
      <a:lvl9pPr marL="27432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179388" y="180975"/>
            <a:ext cx="8788400" cy="6496050"/>
          </a:xfrm>
          <a:prstGeom prst="rect">
            <a:avLst/>
          </a:prstGeom>
          <a:solidFill>
            <a:srgbClr val="EBFAFF"/>
          </a:solidFill>
          <a:ln>
            <a:noFill/>
          </a:ln>
          <a:effectLst/>
        </p:spPr>
        <p:txBody>
          <a:bodyPr wrap="none" lIns="0" tIns="0" rIns="0" bIns="0" anchor="ctr"/>
          <a:lstStyle/>
          <a:p>
            <a:endParaRPr lang="da-DK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1675" y="538163"/>
            <a:ext cx="77390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  <a:endParaRPr lang="da-DK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675" y="1458913"/>
            <a:ext cx="7739063" cy="444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da-DK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675" y="6686550"/>
            <a:ext cx="2133600" cy="14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800">
                <a:solidFill>
                  <a:srgbClr val="FFFFFF"/>
                </a:solidFill>
              </a:defRPr>
            </a:lvl1pPr>
          </a:lstStyle>
          <a:p>
            <a:fld id="{C0D6A7E4-1F31-47CD-87DD-FA9FCE467486}" type="datetime5">
              <a:rPr lang="da-DK" smtClean="0"/>
              <a:t>februar 2014</a:t>
            </a:fld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28700" y="6320702"/>
            <a:ext cx="3794125" cy="35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100"/>
            </a:lvl1pPr>
          </a:lstStyle>
          <a:p>
            <a:endParaRPr lang="da-DK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668" y="6323877"/>
            <a:ext cx="279770" cy="17280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100"/>
            </a:lvl1pPr>
          </a:lstStyle>
          <a:p>
            <a:fld id="{1E80101F-5742-4645-B1C0-D6AFABF6C92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54" name="TextBox 17"/>
          <p:cNvSpPr txBox="1">
            <a:spLocks noChangeArrowheads="1"/>
          </p:cNvSpPr>
          <p:nvPr/>
        </p:nvSpPr>
        <p:spPr bwMode="auto">
          <a:xfrm>
            <a:off x="-2370138" y="6196013"/>
            <a:ext cx="228123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da-DK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Indsæt tekst i sidefod</a:t>
            </a:r>
            <a:endParaRPr lang="da-DK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Vælg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’Indsæt’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 topmenuen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Vælg ’Sidehoved og Sidefod’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Skriv titel på præsentation ind i tekstfeltet</a:t>
            </a:r>
          </a:p>
          <a:p>
            <a:pPr algn="r">
              <a:lnSpc>
                <a:spcPct val="100000"/>
              </a:lnSpc>
            </a:pP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Tryk </a:t>
            </a:r>
            <a:r>
              <a:rPr lang="da-DK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’Anvend </a:t>
            </a:r>
            <a:r>
              <a:rPr lang="da-DK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på alle’</a:t>
            </a:r>
          </a:p>
        </p:txBody>
      </p:sp>
      <p:pic>
        <p:nvPicPr>
          <p:cNvPr id="33" name="Picture 2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1790" y="6052652"/>
            <a:ext cx="833796" cy="40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05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08" r:id="rId2"/>
    <p:sldLayoutId id="2147483709" r:id="rId3"/>
    <p:sldLayoutId id="2147483721" r:id="rId4"/>
    <p:sldLayoutId id="2147483722" r:id="rId5"/>
    <p:sldLayoutId id="2147483711" r:id="rId6"/>
    <p:sldLayoutId id="2147483712" r:id="rId7"/>
    <p:sldLayoutId id="2147483713" r:id="rId8"/>
    <p:sldLayoutId id="2147483725" r:id="rId9"/>
    <p:sldLayoutId id="2147483726" r:id="rId10"/>
    <p:sldLayoutId id="2147483716" r:id="rId11"/>
    <p:sldLayoutId id="2147483717" r:id="rId12"/>
    <p:sldLayoutId id="2147483718" r:id="rId13"/>
    <p:sldLayoutId id="2147483719" r:id="rId14"/>
    <p:sldLayoutId id="2147483728" r:id="rId15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 cap="all" baseline="0">
          <a:solidFill>
            <a:srgbClr val="031D5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lnSpc>
          <a:spcPct val="96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defRPr sz="1700" b="1">
          <a:solidFill>
            <a:schemeClr val="tx1"/>
          </a:solidFill>
          <a:latin typeface="+mn-lt"/>
          <a:ea typeface="+mn-ea"/>
          <a:cs typeface="+mn-cs"/>
        </a:defRPr>
      </a:lvl1pPr>
      <a:lvl2pPr marL="1588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defRPr sz="1700">
          <a:solidFill>
            <a:schemeClr val="tx1"/>
          </a:solidFill>
          <a:latin typeface="+mn-lt"/>
        </a:defRPr>
      </a:lvl2pPr>
      <a:lvl3pPr marL="271463" indent="-268288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SzPct val="95000"/>
        <a:buFont typeface="Verdana" pitchFamily="34" charset="0"/>
        <a:buChar char="●"/>
        <a:defRPr sz="1700">
          <a:solidFill>
            <a:schemeClr val="tx1"/>
          </a:solidFill>
          <a:latin typeface="+mn-lt"/>
        </a:defRPr>
      </a:lvl3pPr>
      <a:lvl4pPr marL="609600" indent="-336550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9144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5pPr>
      <a:lvl6pPr marL="13716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6pPr>
      <a:lvl7pPr marL="18288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7pPr>
      <a:lvl8pPr marL="22860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8pPr>
      <a:lvl9pPr marL="2743200" indent="-296863" algn="l" rtl="0" eaLnBrk="1" fontAlgn="base" hangingPunct="1">
        <a:lnSpc>
          <a:spcPct val="108000"/>
        </a:lnSpc>
        <a:spcBef>
          <a:spcPct val="54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jpe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x.staten.dk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Michael.orno@statens-it.d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" b="279"/>
          <a:stretch/>
        </p:blipFill>
        <p:spPr/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Michael Ørnø, direktør Statens It &amp; Fagrådsformand Dansk IT</a:t>
            </a:r>
            <a:endParaRPr lang="da-DK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01674" y="6325200"/>
            <a:ext cx="2142134" cy="352800"/>
          </a:xfrm>
        </p:spPr>
        <p:txBody>
          <a:bodyPr/>
          <a:lstStyle/>
          <a:p>
            <a:r>
              <a:rPr lang="da-DK" dirty="0" smtClean="0"/>
              <a:t>Torshavn </a:t>
            </a:r>
            <a:r>
              <a:rPr lang="da-DK" dirty="0" smtClean="0">
                <a:sym typeface="Wingdings" panose="05000000000000000000" pitchFamily="2" charset="2"/>
              </a:rPr>
              <a:t></a:t>
            </a:r>
            <a:r>
              <a:rPr lang="da-DK" dirty="0" smtClean="0"/>
              <a:t>, 14. </a:t>
            </a:r>
            <a:fld id="{3C799594-274E-4A31-8772-6CAF28D278C0}" type="datetime5">
              <a:rPr lang="da-DK" smtClean="0"/>
              <a:t>februar 2014</a:t>
            </a:fld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9C5488A-3F70-4565-8FCD-1E378ED63165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Aktuelle temaer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0679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CV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Datalogi &amp; Kemi på Københavns Universitet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HD i Organisation og Ledelse, Handelshøjskolen (CBS)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Systemchef PBS/Multidata A/S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IT Driftschef, </a:t>
            </a:r>
            <a:r>
              <a:rPr lang="da-DK" sz="1800" dirty="0" err="1" smtClean="0"/>
              <a:t>Mainframe</a:t>
            </a:r>
            <a:r>
              <a:rPr lang="da-DK" sz="1800" dirty="0" smtClean="0"/>
              <a:t> &amp; Unix systems, Scandinavian Airlines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Manager </a:t>
            </a:r>
            <a:r>
              <a:rPr lang="da-DK" sz="1800" dirty="0" err="1" smtClean="0"/>
              <a:t>Engeneering</a:t>
            </a:r>
            <a:r>
              <a:rPr lang="da-DK" sz="1800" dirty="0" smtClean="0"/>
              <a:t>, CSC Nordic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IT Driftschef, Post Danmark A/S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VP, Service &amp; </a:t>
            </a:r>
            <a:r>
              <a:rPr lang="da-DK" sz="1800" dirty="0" err="1" smtClean="0"/>
              <a:t>Infrastructure</a:t>
            </a:r>
            <a:r>
              <a:rPr lang="da-DK" sz="1800" dirty="0" smtClean="0"/>
              <a:t> Management, PostNord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Direktør, Statens IT, Finansministeriet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930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Statens </a:t>
            </a:r>
            <a:r>
              <a:rPr lang="da-DK" smtClean="0"/>
              <a:t>It</a:t>
            </a:r>
            <a:endParaRPr lang="da-DK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a-DK" sz="1800" dirty="0"/>
              <a:t>Etableret pr. 1. januar 2010 ved en fusion af seks it-fællesskaber i otte </a:t>
            </a:r>
            <a:r>
              <a:rPr lang="da-DK" sz="1800" dirty="0" smtClean="0"/>
              <a:t>ministerområder i Danmark.</a:t>
            </a:r>
          </a:p>
          <a:p>
            <a:pPr marL="0" lvl="1">
              <a:spcBef>
                <a:spcPct val="50000"/>
              </a:spcBef>
            </a:pPr>
            <a:r>
              <a:rPr lang="da-DK" sz="1800" b="1" dirty="0" smtClean="0"/>
              <a:t>Hovedopgaver</a:t>
            </a:r>
            <a:r>
              <a:rPr lang="da-DK" sz="1800" b="1" dirty="0"/>
              <a:t>:</a:t>
            </a:r>
          </a:p>
          <a:p>
            <a:pPr marL="2857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a-DK" sz="1800" dirty="0"/>
              <a:t>Drive en effektiv it-understøttelse og sikre en høj og ensartet it-service på tværs af staten</a:t>
            </a:r>
            <a:r>
              <a:rPr lang="da-DK" sz="1800"/>
              <a:t>. </a:t>
            </a:r>
            <a:endParaRPr lang="da-DK" sz="1800" smtClean="0"/>
          </a:p>
          <a:p>
            <a:pPr marL="2857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a-DK" sz="1800" smtClean="0"/>
              <a:t>Hovedopgaverne </a:t>
            </a:r>
            <a:r>
              <a:rPr lang="da-DK" sz="1800" dirty="0"/>
              <a:t>omfatter drift, support, udvikling og harmonisering af it i </a:t>
            </a:r>
            <a:r>
              <a:rPr lang="da-DK" sz="1800" dirty="0" smtClean="0"/>
              <a:t>den danske stat.</a:t>
            </a:r>
            <a:endParaRPr lang="da-DK" sz="1800" dirty="0"/>
          </a:p>
          <a:p>
            <a:pPr marL="2857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a-DK" sz="1800" dirty="0"/>
              <a:t>Skabe fundamentet for digitalisering, harmonisere og standardisere systemer og høste stordriftsfordele.</a:t>
            </a:r>
          </a:p>
          <a:p>
            <a:endParaRPr lang="da-DK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96450-BD15-4A64-B3BF-480DA28FC829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789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Statens It i tal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Leverer it-drift til 9 ministerier og ca. 80 styrelser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Servicerer 11.000 medarbejdere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Håndterer 2.800 servere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Driftsafvikler 1.600 fagsystemer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Leverer infrastruktur til 50 kørende kundeprojekter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Leverer netværks- og sikkerhedstjenester for tilsluttede kunder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Modtager 6.500 henvendelser til servicedesk pr. måned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Administrerer 35 outsourcingaftaler på vegne af vores kunder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Håndterer softwareaftaler for tilsluttede kunder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1800"/>
              <a:t>Beskæftiger 230 medarbejdere samlet på Frederiksberg</a:t>
            </a:r>
          </a:p>
          <a:p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6C66-56AA-4C1D-8A70-76034E46161D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640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Konsolidering af servere - før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6C66-56AA-4C1D-8A70-76034E46161D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5</a:t>
            </a:fld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409" y="1471172"/>
            <a:ext cx="3341024" cy="443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8" y="3510302"/>
            <a:ext cx="4416741" cy="239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8" y="1471172"/>
            <a:ext cx="2737209" cy="2039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43" y="1458913"/>
            <a:ext cx="2155421" cy="205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82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Konsolidering af servere - efter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6C66-56AA-4C1D-8A70-76034E46161D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6</a:t>
            </a:fld>
            <a:endParaRPr lang="da-DK"/>
          </a:p>
        </p:txBody>
      </p:sp>
      <p:pic>
        <p:nvPicPr>
          <p:cNvPr id="1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206" y="1729074"/>
            <a:ext cx="5232000" cy="390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48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Statens it-arbejdsplads</a:t>
            </a:r>
            <a:br>
              <a:rPr lang="da-DK" dirty="0" smtClean="0"/>
            </a:br>
            <a:r>
              <a:rPr lang="da-DK" dirty="0" smtClean="0"/>
              <a:t>89 standarder </a:t>
            </a:r>
            <a:r>
              <a:rPr lang="da-DK" dirty="0" smtClean="0">
                <a:sym typeface="Wingdings" panose="05000000000000000000" pitchFamily="2" charset="2"/>
              </a:rPr>
              <a:t> 1 standard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C6C66-56AA-4C1D-8A70-76034E46161D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7</a:t>
            </a:fld>
            <a:endParaRPr lang="da-DK"/>
          </a:p>
        </p:txBody>
      </p:sp>
      <p:grpSp>
        <p:nvGrpSpPr>
          <p:cNvPr id="6" name="Gruppe 44"/>
          <p:cNvGrpSpPr/>
          <p:nvPr/>
        </p:nvGrpSpPr>
        <p:grpSpPr>
          <a:xfrm>
            <a:off x="323528" y="1772816"/>
            <a:ext cx="8568952" cy="4722511"/>
            <a:chOff x="89871" y="3008922"/>
            <a:chExt cx="8905681" cy="3660438"/>
          </a:xfrm>
        </p:grpSpPr>
        <p:pic>
          <p:nvPicPr>
            <p:cNvPr id="7" name="Billede 6" descr="win7_m3_ms_0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7337" y="3361926"/>
              <a:ext cx="3816424" cy="2862318"/>
            </a:xfrm>
            <a:prstGeom prst="rect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  <a:softEdge rad="12700"/>
            </a:effectLst>
          </p:spPr>
        </p:pic>
        <p:sp>
          <p:nvSpPr>
            <p:cNvPr id="8" name="Rektangel 7"/>
            <p:cNvSpPr/>
            <p:nvPr/>
          </p:nvSpPr>
          <p:spPr>
            <a:xfrm>
              <a:off x="4449545" y="5169162"/>
              <a:ext cx="1800200" cy="7801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31750"/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9" name="Billede 8" descr="internet_explorer_7_logo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799" y="4593098"/>
              <a:ext cx="237626" cy="237626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0" name="Billede 9" descr="sccm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2351" y="6329648"/>
              <a:ext cx="857256" cy="223936"/>
            </a:xfrm>
            <a:prstGeom prst="rect">
              <a:avLst/>
            </a:prstGeom>
          </p:spPr>
        </p:pic>
        <p:sp>
          <p:nvSpPr>
            <p:cNvPr id="11" name="Tekstboks 10"/>
            <p:cNvSpPr txBox="1"/>
            <p:nvPr/>
          </p:nvSpPr>
          <p:spPr>
            <a:xfrm>
              <a:off x="2408162" y="3043038"/>
              <a:ext cx="1484702" cy="25391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Lokale applikationer</a:t>
              </a:r>
              <a:endParaRPr lang="da-DK" sz="105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kstboks 11"/>
            <p:cNvSpPr txBox="1"/>
            <p:nvPr/>
          </p:nvSpPr>
          <p:spPr>
            <a:xfrm>
              <a:off x="4305529" y="4915246"/>
              <a:ext cx="1949573" cy="25391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05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Virtualiserede</a:t>
              </a:r>
              <a:r>
                <a:rPr lang="da-DK" sz="105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applikationer</a:t>
              </a:r>
            </a:p>
          </p:txBody>
        </p:sp>
        <p:pic>
          <p:nvPicPr>
            <p:cNvPr id="13" name="Billede 12" descr="iPhone_Icon_5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05729" y="5745226"/>
              <a:ext cx="216024" cy="2160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Billede 13" descr="windows7logo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7337" y="6249282"/>
              <a:ext cx="672162" cy="171191"/>
            </a:xfrm>
            <a:prstGeom prst="rect">
              <a:avLst/>
            </a:prstGeom>
          </p:spPr>
        </p:pic>
        <p:pic>
          <p:nvPicPr>
            <p:cNvPr id="15" name="Billede 14" descr="hp-laptop-computer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flipH="1">
              <a:off x="8070197" y="3703062"/>
              <a:ext cx="864096" cy="696462"/>
            </a:xfrm>
            <a:prstGeom prst="rect">
              <a:avLst/>
            </a:prstGeom>
          </p:spPr>
        </p:pic>
        <p:pic>
          <p:nvPicPr>
            <p:cNvPr id="16" name="Billede 15" descr="iphone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27923" y="3709996"/>
              <a:ext cx="309313" cy="620688"/>
            </a:xfrm>
            <a:prstGeom prst="rect">
              <a:avLst/>
            </a:prstGeom>
          </p:spPr>
        </p:pic>
        <p:pic>
          <p:nvPicPr>
            <p:cNvPr id="17" name="Billede 16" descr="tablet-samsung-galaxy-tab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flipH="1">
              <a:off x="7087963" y="3789040"/>
              <a:ext cx="936104" cy="544246"/>
            </a:xfrm>
            <a:prstGeom prst="rect">
              <a:avLst/>
            </a:prstGeom>
          </p:spPr>
        </p:pic>
        <p:pic>
          <p:nvPicPr>
            <p:cNvPr id="18" name="Billede 17" descr="Access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3361" y="3729002"/>
              <a:ext cx="224176" cy="224176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19" name="Billede 18" descr="Excel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93361" y="4161050"/>
              <a:ext cx="224176" cy="224176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20" name="Billede 19" descr="Outlook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53401" y="3729002"/>
              <a:ext cx="224176" cy="224176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21" name="Billede 20" descr="PowerPoint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3401" y="4161050"/>
              <a:ext cx="221102" cy="221102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22" name="Billede 21" descr="Word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93361" y="4593098"/>
              <a:ext cx="221102" cy="221102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 flipH="1">
              <a:off x="615471" y="5712584"/>
              <a:ext cx="504056" cy="916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" name="Billede 23" descr="adobe reader icon.pn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13441" y="3729002"/>
              <a:ext cx="224176" cy="224176"/>
            </a:xfrm>
            <a:prstGeom prst="rect">
              <a:avLst/>
            </a:prstGeom>
            <a:effectLst>
              <a:reflection blurRad="6350" stA="52000" endA="300" endPos="35000" dir="5400000" sy="-100000" algn="bl" rotWithShape="0"/>
            </a:effectLst>
          </p:spPr>
        </p:pic>
        <p:grpSp>
          <p:nvGrpSpPr>
            <p:cNvPr id="25" name="Gruppe 75"/>
            <p:cNvGrpSpPr/>
            <p:nvPr/>
          </p:nvGrpSpPr>
          <p:grpSpPr>
            <a:xfrm>
              <a:off x="7092280" y="5733256"/>
              <a:ext cx="1254165" cy="905702"/>
              <a:chOff x="6459807" y="7156766"/>
              <a:chExt cx="1293464" cy="905702"/>
            </a:xfrm>
          </p:grpSpPr>
          <p:pic>
            <p:nvPicPr>
              <p:cNvPr id="49" name="Billede 48" descr="lrg_Cartoon_Cloud.png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6459807" y="7156766"/>
                <a:ext cx="1262494" cy="905702"/>
              </a:xfrm>
              <a:prstGeom prst="rect">
                <a:avLst/>
              </a:prstGeom>
            </p:spPr>
          </p:pic>
          <p:pic>
            <p:nvPicPr>
              <p:cNvPr id="50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53921" y="7516806"/>
                <a:ext cx="217012" cy="296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756864" y="7660822"/>
                <a:ext cx="217012" cy="296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905392" y="7228774"/>
                <a:ext cx="217012" cy="296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608336" y="7372790"/>
                <a:ext cx="217012" cy="296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Picture 2"/>
              <p:cNvPicPr>
                <a:picLocks noChangeAspect="1" noChangeArrowheads="1"/>
              </p:cNvPicPr>
              <p:nvPr/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276714" y="7300782"/>
                <a:ext cx="217012" cy="296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5" name="Billede 54" descr="citrix.png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7350979" y="7876846"/>
                <a:ext cx="402292" cy="159135"/>
              </a:xfrm>
              <a:prstGeom prst="rect">
                <a:avLst/>
              </a:prstGeom>
            </p:spPr>
          </p:pic>
        </p:grpSp>
        <p:sp>
          <p:nvSpPr>
            <p:cNvPr id="26" name="Rektangel 25"/>
            <p:cNvSpPr/>
            <p:nvPr/>
          </p:nvSpPr>
          <p:spPr>
            <a:xfrm>
              <a:off x="2380695" y="3008922"/>
              <a:ext cx="1687249" cy="2004254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Rektangel 26"/>
            <p:cNvSpPr/>
            <p:nvPr/>
          </p:nvSpPr>
          <p:spPr>
            <a:xfrm>
              <a:off x="4305529" y="4881130"/>
              <a:ext cx="2206370" cy="115212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Cirkulær pil 27"/>
            <p:cNvSpPr/>
            <p:nvPr/>
          </p:nvSpPr>
          <p:spPr>
            <a:xfrm>
              <a:off x="1618312" y="4610832"/>
              <a:ext cx="978408" cy="978408"/>
            </a:xfrm>
            <a:prstGeom prst="circularArrow">
              <a:avLst>
                <a:gd name="adj1" fmla="val 12748"/>
                <a:gd name="adj2" fmla="val 1142319"/>
                <a:gd name="adj3" fmla="val 15378697"/>
                <a:gd name="adj4" fmla="val 10782538"/>
                <a:gd name="adj5" fmla="val 125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>
                <a:solidFill>
                  <a:schemeClr val="tx1"/>
                </a:solidFill>
              </a:endParaRPr>
            </a:p>
          </p:txBody>
        </p:sp>
        <p:sp>
          <p:nvSpPr>
            <p:cNvPr id="29" name="Rektangel 28"/>
            <p:cNvSpPr/>
            <p:nvPr/>
          </p:nvSpPr>
          <p:spPr>
            <a:xfrm>
              <a:off x="6583907" y="3356992"/>
              <a:ext cx="2376264" cy="115212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30" name="Billede 29" descr="iPhone_Icon_5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3947" y="4221088"/>
              <a:ext cx="144016" cy="1440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Billede 30" descr="iPhone_Icon_5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80051" y="4221088"/>
              <a:ext cx="144016" cy="1440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Billede 31" descr="iPhone_Icon_512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44147" y="4221088"/>
              <a:ext cx="144016" cy="1440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kstboks 32"/>
            <p:cNvSpPr txBox="1"/>
            <p:nvPr/>
          </p:nvSpPr>
          <p:spPr>
            <a:xfrm>
              <a:off x="6583907" y="3391108"/>
              <a:ext cx="2194833" cy="25391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Bring </a:t>
              </a:r>
              <a:r>
                <a:rPr lang="da-DK" sz="105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Your</a:t>
              </a:r>
              <a:r>
                <a:rPr lang="da-DK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da-DK" sz="105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Own</a:t>
              </a:r>
              <a:r>
                <a:rPr lang="da-DK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da-DK" sz="105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Device</a:t>
              </a:r>
              <a:r>
                <a:rPr lang="da-DK" sz="105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(BYOD)</a:t>
              </a:r>
            </a:p>
          </p:txBody>
        </p:sp>
        <p:sp>
          <p:nvSpPr>
            <p:cNvPr id="34" name="Opad-nedadgående pil 33"/>
            <p:cNvSpPr/>
            <p:nvPr/>
          </p:nvSpPr>
          <p:spPr>
            <a:xfrm>
              <a:off x="7736035" y="4627258"/>
              <a:ext cx="268608" cy="648072"/>
            </a:xfrm>
            <a:prstGeom prst="up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5" name="Opad-nedadgående pil 34"/>
            <p:cNvSpPr/>
            <p:nvPr/>
          </p:nvSpPr>
          <p:spPr>
            <a:xfrm rot="18474863">
              <a:off x="6144017" y="6002324"/>
              <a:ext cx="268608" cy="648072"/>
            </a:xfrm>
            <a:prstGeom prst="up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6" name="Rektangel 35"/>
            <p:cNvSpPr/>
            <p:nvPr/>
          </p:nvSpPr>
          <p:spPr>
            <a:xfrm>
              <a:off x="107504" y="5301208"/>
              <a:ext cx="2335320" cy="136815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37" name="Tekstboks 36"/>
            <p:cNvSpPr txBox="1"/>
            <p:nvPr/>
          </p:nvSpPr>
          <p:spPr>
            <a:xfrm>
              <a:off x="89871" y="5343976"/>
              <a:ext cx="2335896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da-DK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Ensartet, centraliseret udrulning af </a:t>
              </a:r>
            </a:p>
            <a:p>
              <a:pPr algn="ctr"/>
              <a:r>
                <a:rPr lang="da-DK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OS og lokale applikationer</a:t>
              </a:r>
            </a:p>
          </p:txBody>
        </p:sp>
        <p:pic>
          <p:nvPicPr>
            <p:cNvPr id="38" name="Picture 2" descr="image001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499992" y="5229200"/>
              <a:ext cx="519880" cy="216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5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5004048" y="5229200"/>
              <a:ext cx="397939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6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5364088" y="5229200"/>
              <a:ext cx="432048" cy="389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7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860032" y="5445224"/>
              <a:ext cx="314515" cy="3387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9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5148064" y="5517232"/>
              <a:ext cx="271462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10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5148064" y="5767365"/>
              <a:ext cx="376088" cy="170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Rektangel 43"/>
            <p:cNvSpPr/>
            <p:nvPr/>
          </p:nvSpPr>
          <p:spPr>
            <a:xfrm>
              <a:off x="6660232" y="5301208"/>
              <a:ext cx="2335320" cy="136815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45" name="Rektangel 44"/>
            <p:cNvSpPr/>
            <p:nvPr/>
          </p:nvSpPr>
          <p:spPr>
            <a:xfrm>
              <a:off x="6660232" y="5373216"/>
              <a:ext cx="230425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Universel adgang til applikationer og data i </a:t>
              </a:r>
              <a:r>
                <a:rPr lang="da-DK" sz="1000" b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gCloud</a:t>
              </a:r>
              <a:endParaRPr lang="da-DK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5580112" y="5661248"/>
              <a:ext cx="216024" cy="222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5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5796136" y="5229200"/>
              <a:ext cx="405817" cy="308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5868144" y="5661248"/>
              <a:ext cx="214312" cy="20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6" name="Tekstboks 55"/>
          <p:cNvSpPr txBox="1"/>
          <p:nvPr/>
        </p:nvSpPr>
        <p:spPr>
          <a:xfrm>
            <a:off x="6894707" y="3625820"/>
            <a:ext cx="1375698" cy="3538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webkontoret</a:t>
            </a:r>
            <a:endParaRPr lang="da-DK" dirty="0"/>
          </a:p>
        </p:txBody>
      </p:sp>
      <p:sp>
        <p:nvSpPr>
          <p:cNvPr id="57" name="Tekstboks 56"/>
          <p:cNvSpPr txBox="1"/>
          <p:nvPr/>
        </p:nvSpPr>
        <p:spPr>
          <a:xfrm>
            <a:off x="4458240" y="3558743"/>
            <a:ext cx="1375698" cy="3538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</a:rPr>
              <a:t>webkontoret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69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Aktuelle temaer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Strategisk analyse af Statens It – Det gyldne opgavesnit?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smtClean="0"/>
              <a:t>Fortsat </a:t>
            </a:r>
            <a:r>
              <a:rPr lang="da-DK" sz="1800" dirty="0" smtClean="0"/>
              <a:t>effektivisering og harmonisering gennem - ”As a service…”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smtClean="0"/>
              <a:t>It-sikkerhed </a:t>
            </a:r>
            <a:r>
              <a:rPr lang="da-DK" sz="1800" dirty="0" smtClean="0"/>
              <a:t>– en dagsorden der vokser eksponentielt globalt</a:t>
            </a:r>
            <a:endParaRPr lang="da-DK" sz="1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379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Strategisk analyse</a:t>
            </a:r>
            <a:br>
              <a:rPr lang="da-DK" dirty="0" smtClean="0"/>
            </a:br>
            <a:r>
              <a:rPr lang="da-DK" dirty="0" smtClean="0"/>
              <a:t>- det gyldne opgavesnit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01675" y="1458913"/>
            <a:ext cx="8046789" cy="4443412"/>
          </a:xfrm>
        </p:spPr>
        <p:txBody>
          <a:bodyPr/>
          <a:lstStyle/>
          <a:p>
            <a:endParaRPr lang="da-DK" dirty="0" smtClean="0"/>
          </a:p>
          <a:p>
            <a:pPr marL="285750" indent="-285750">
              <a:buFontTx/>
              <a:buChar char="-"/>
            </a:pPr>
            <a:r>
              <a:rPr lang="da-DK" sz="1800" dirty="0" smtClean="0"/>
              <a:t>Hvilke opgaver er egnet til løsning i et it-fællesskab (shared service)?</a:t>
            </a:r>
          </a:p>
          <a:p>
            <a:pPr marL="285750" indent="-285750">
              <a:buFontTx/>
              <a:buChar char="-"/>
            </a:pPr>
            <a:r>
              <a:rPr lang="da-DK" sz="1800" dirty="0" smtClean="0"/>
              <a:t>Hvilke opgaver løses bedst lokalt i institutionerne?</a:t>
            </a:r>
          </a:p>
          <a:p>
            <a:pPr marL="285750" indent="-285750">
              <a:buFontTx/>
              <a:buChar char="-"/>
            </a:pPr>
            <a:r>
              <a:rPr lang="da-DK" sz="1800" dirty="0" smtClean="0"/>
              <a:t>Frivillighed versus ”varianter af tvang”?</a:t>
            </a:r>
          </a:p>
          <a:p>
            <a:pPr marL="285750" indent="-285750">
              <a:buFontTx/>
              <a:buChar char="-"/>
            </a:pPr>
            <a:r>
              <a:rPr lang="da-DK" sz="1800" dirty="0" smtClean="0"/>
              <a:t>Er vi en intern it-afdeling eller kommerciel aktør i staten?</a:t>
            </a:r>
            <a:endParaRPr lang="da-DK" sz="1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02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1675" y="538163"/>
            <a:ext cx="7902773" cy="658589"/>
          </a:xfrm>
        </p:spPr>
        <p:txBody>
          <a:bodyPr/>
          <a:lstStyle/>
          <a:p>
            <a:r>
              <a:rPr lang="da-DK" dirty="0" smtClean="0"/>
              <a:t>… AS A SERVICE – eksempel: </a:t>
            </a:r>
            <a:r>
              <a:rPr lang="da-DK" dirty="0" err="1" smtClean="0"/>
              <a:t>esdh</a:t>
            </a:r>
            <a:r>
              <a:rPr lang="da-DK" dirty="0"/>
              <a:t> </a:t>
            </a:r>
            <a:r>
              <a:rPr lang="da-DK" dirty="0" smtClean="0"/>
              <a:t>F2 </a:t>
            </a:r>
            <a:r>
              <a:rPr lang="da-DK" dirty="0" err="1" smtClean="0"/>
              <a:t>cloud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1800" dirty="0" smtClean="0"/>
              <a:t>Separat drift af F2 hos seks kunder samles i en fælles driftsplatform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 smtClean="0"/>
              <a:t>Udgangspunktet er en standardversion uden kundespecifikke tilretninger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 smtClean="0"/>
              <a:t>Ressourcer i form af produktionsmiljø &amp; testmiljø deles på tværs.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 smtClean="0"/>
              <a:t>Licenser udnyttes mere optimalt.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b="0" dirty="0" smtClean="0"/>
              <a:t>Der afregnes pr. bruger i stedet for pr. driftsmiljø.</a:t>
            </a:r>
          </a:p>
          <a:p>
            <a:endParaRPr lang="da-DK" sz="1800" dirty="0" smtClean="0"/>
          </a:p>
          <a:p>
            <a:r>
              <a:rPr lang="da-DK" sz="1800" dirty="0" smtClean="0"/>
              <a:t>Resultat: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-35% i besparelse pr.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 smtClean="0"/>
              <a:t>mere stabilt produktions og testmiljø</a:t>
            </a:r>
          </a:p>
          <a:p>
            <a:endParaRPr lang="da-DK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C3915-A315-4785-912F-A199860B922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7561-E9F2-450E-B987-54028901DE57}" type="slidenum">
              <a:rPr lang="da-DK"/>
              <a:pPr/>
              <a:t>10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Andre … as a service aktiviteter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da-DK" sz="2000" dirty="0" smtClean="0">
                <a:hlinkClick r:id="rId2"/>
              </a:rPr>
              <a:t>www.x.staten.dk</a:t>
            </a:r>
            <a:r>
              <a:rPr lang="da-DK" sz="2000" dirty="0" smtClean="0"/>
              <a:t>  as a service</a:t>
            </a:r>
          </a:p>
          <a:p>
            <a:pPr marL="285750" indent="-285750">
              <a:buFontTx/>
              <a:buChar char="-"/>
            </a:pPr>
            <a:r>
              <a:rPr lang="da-DK" sz="2000" dirty="0" smtClean="0"/>
              <a:t>G-</a:t>
            </a:r>
            <a:r>
              <a:rPr lang="da-DK" sz="2000" dirty="0" err="1" smtClean="0"/>
              <a:t>box</a:t>
            </a:r>
            <a:endParaRPr lang="da-DK" sz="2000" dirty="0" smtClean="0"/>
          </a:p>
          <a:p>
            <a:pPr marL="285750" indent="-285750">
              <a:buFontTx/>
              <a:buChar char="-"/>
            </a:pPr>
            <a:r>
              <a:rPr lang="da-DK" sz="2000" dirty="0" smtClean="0"/>
              <a:t>Desktop</a:t>
            </a:r>
          </a:p>
          <a:p>
            <a:pPr marL="285750" indent="-285750">
              <a:buFontTx/>
              <a:buChar char="-"/>
            </a:pPr>
            <a:r>
              <a:rPr lang="da-DK" sz="2000" dirty="0" smtClean="0"/>
              <a:t>Databasehotel</a:t>
            </a:r>
          </a:p>
          <a:p>
            <a:pPr marL="285750" indent="-285750">
              <a:buFontTx/>
              <a:buChar char="-"/>
            </a:pPr>
            <a:r>
              <a:rPr lang="da-DK" sz="2000" dirty="0" smtClean="0"/>
              <a:t>Server as a service</a:t>
            </a:r>
            <a:endParaRPr lang="da-DK" sz="20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141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IT-sikkerhed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 smtClean="0"/>
              <a:t>Globalt voksende dagsorden</a:t>
            </a:r>
          </a:p>
          <a:p>
            <a:pPr marL="557213" lvl="2" indent="-285750">
              <a:buFont typeface="Arial" panose="020B0604020202020204" pitchFamily="34" charset="0"/>
              <a:buChar char="•"/>
            </a:pPr>
            <a:r>
              <a:rPr lang="da-DK" sz="2000" dirty="0" smtClean="0"/>
              <a:t>Edward </a:t>
            </a:r>
            <a:r>
              <a:rPr lang="da-DK" sz="2000" dirty="0" err="1" smtClean="0"/>
              <a:t>Snowden</a:t>
            </a:r>
            <a:r>
              <a:rPr lang="da-DK" sz="2000" dirty="0" smtClean="0"/>
              <a:t>, </a:t>
            </a:r>
            <a:r>
              <a:rPr lang="da-DK" sz="2000" dirty="0" err="1" smtClean="0"/>
              <a:t>Wikileaks</a:t>
            </a:r>
            <a:r>
              <a:rPr lang="da-DK" sz="2000" dirty="0" smtClean="0"/>
              <a:t>, NSA, </a:t>
            </a:r>
            <a:r>
              <a:rPr lang="da-DK" sz="2000" dirty="0" err="1" smtClean="0"/>
              <a:t>Huaweii</a:t>
            </a:r>
            <a:r>
              <a:rPr lang="da-DK" sz="2000" dirty="0" smtClean="0"/>
              <a:t>, Cisco, CSC-sagen, </a:t>
            </a:r>
            <a:r>
              <a:rPr lang="da-DK" sz="2000" dirty="0" err="1" smtClean="0"/>
              <a:t>Anonymous</a:t>
            </a:r>
            <a:r>
              <a:rPr lang="da-DK" sz="2000" dirty="0" smtClean="0"/>
              <a:t>, DDOS, </a:t>
            </a:r>
            <a:r>
              <a:rPr lang="da-DK" sz="2000" dirty="0" err="1" smtClean="0"/>
              <a:t>Hacktivism</a:t>
            </a:r>
            <a:r>
              <a:rPr lang="da-DK" sz="2000" dirty="0" smtClean="0"/>
              <a:t>, </a:t>
            </a:r>
            <a:r>
              <a:rPr lang="da-DK" sz="2000" dirty="0" err="1" smtClean="0"/>
              <a:t>botnet</a:t>
            </a:r>
            <a:r>
              <a:rPr lang="da-DK" sz="2000" dirty="0" smtClean="0"/>
              <a:t>, </a:t>
            </a:r>
            <a:r>
              <a:rPr lang="da-DK" sz="2000" dirty="0" err="1" smtClean="0"/>
              <a:t>etc</a:t>
            </a:r>
            <a:r>
              <a:rPr lang="da-DK" sz="2000" dirty="0" smtClean="0"/>
              <a:t>….</a:t>
            </a:r>
          </a:p>
          <a:p>
            <a:pPr marL="557213" lvl="2" indent="-285750">
              <a:buFont typeface="Arial" panose="020B0604020202020204" pitchFamily="34" charset="0"/>
              <a:buChar char="•"/>
            </a:pPr>
            <a:r>
              <a:rPr lang="da-DK" sz="2000" dirty="0" smtClean="0"/>
              <a:t>Stats sponsoreret </a:t>
            </a:r>
            <a:r>
              <a:rPr lang="da-DK" sz="2000" dirty="0" err="1" smtClean="0"/>
              <a:t>cybercrime</a:t>
            </a:r>
            <a:r>
              <a:rPr lang="da-DK" sz="2000" dirty="0" smtClean="0"/>
              <a:t>/</a:t>
            </a:r>
            <a:r>
              <a:rPr lang="da-DK" sz="2000" dirty="0" err="1" smtClean="0"/>
              <a:t>war</a:t>
            </a:r>
            <a:r>
              <a:rPr lang="da-DK" sz="2000" dirty="0" smtClean="0"/>
              <a:t> – Krig version 3.0?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2000" b="1" dirty="0" smtClean="0"/>
              <a:t>Risikobaseret tilgang / Risikostyring / Risikoreduktion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2000" b="1" dirty="0" smtClean="0"/>
              <a:t>Uhyre kompleksitet</a:t>
            </a:r>
          </a:p>
          <a:p>
            <a:pPr marL="287338" lvl="1" indent="-285750">
              <a:buFont typeface="Arial" panose="020B0604020202020204" pitchFamily="34" charset="0"/>
              <a:buChar char="•"/>
            </a:pPr>
            <a:r>
              <a:rPr lang="da-DK" sz="2000" b="1" dirty="0" smtClean="0"/>
              <a:t>Er det en game-changer for </a:t>
            </a:r>
            <a:r>
              <a:rPr lang="da-DK" sz="2000" b="1" dirty="0" err="1" smtClean="0"/>
              <a:t>Cloud</a:t>
            </a:r>
            <a:r>
              <a:rPr lang="da-DK" sz="2000" b="1" dirty="0" smtClean="0"/>
              <a:t>-bølgen?</a:t>
            </a:r>
            <a:endParaRPr lang="da-DK" sz="20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5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Tak for opmærksomheden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a-DK" dirty="0" smtClean="0"/>
          </a:p>
          <a:p>
            <a:pPr algn="ctr"/>
            <a:endParaRPr lang="da-DK" dirty="0"/>
          </a:p>
          <a:p>
            <a:pPr algn="ctr"/>
            <a:r>
              <a:rPr lang="da-DK" sz="2400" dirty="0" smtClean="0"/>
              <a:t>Kommunikation er altid velkommen</a:t>
            </a:r>
          </a:p>
          <a:p>
            <a:pPr algn="ctr"/>
            <a:endParaRPr lang="da-DK" sz="2400" dirty="0"/>
          </a:p>
          <a:p>
            <a:pPr algn="ctr"/>
            <a:r>
              <a:rPr lang="da-DK" sz="2400" dirty="0" smtClean="0"/>
              <a:t>Michael </a:t>
            </a:r>
            <a:r>
              <a:rPr lang="da-DK" sz="2400" dirty="0" err="1" smtClean="0"/>
              <a:t>Ørnø</a:t>
            </a:r>
            <a:endParaRPr lang="da-DK" sz="2400" dirty="0" smtClean="0"/>
          </a:p>
          <a:p>
            <a:pPr algn="ctr"/>
            <a:r>
              <a:rPr lang="da-DK" sz="2400" dirty="0" smtClean="0">
                <a:hlinkClick r:id="rId2"/>
              </a:rPr>
              <a:t>michael.orno@statens-it.dk</a:t>
            </a:r>
            <a:endParaRPr lang="da-DK" sz="2400" dirty="0" smtClean="0"/>
          </a:p>
          <a:p>
            <a:pPr algn="ctr"/>
            <a:r>
              <a:rPr lang="da-DK" sz="2400" dirty="0" smtClean="0"/>
              <a:t>www.statens-it.dk</a:t>
            </a:r>
            <a:endParaRPr lang="da-DK" sz="24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0AF96-ED7B-48CA-A820-138FCE14163B}" type="datetime5">
              <a:rPr lang="da-DK" smtClean="0"/>
              <a:t>februar 2014</a:t>
            </a:fld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CE14-DE6A-47DB-A2E9-53D91F6F3E38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187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tatens IT">
      <a:dk1>
        <a:srgbClr val="000000"/>
      </a:dk1>
      <a:lt1>
        <a:srgbClr val="FFFFFF"/>
      </a:lt1>
      <a:dk2>
        <a:srgbClr val="1E7796"/>
      </a:dk2>
      <a:lt2>
        <a:srgbClr val="6E91A0"/>
      </a:lt2>
      <a:accent1>
        <a:srgbClr val="00AAD2"/>
      </a:accent1>
      <a:accent2>
        <a:srgbClr val="5591CD"/>
      </a:accent2>
      <a:accent3>
        <a:srgbClr val="7050B9"/>
      </a:accent3>
      <a:accent4>
        <a:srgbClr val="A5005F"/>
      </a:accent4>
      <a:accent5>
        <a:srgbClr val="F0005F"/>
      </a:accent5>
      <a:accent6>
        <a:srgbClr val="B06606"/>
      </a:accent6>
      <a:hlink>
        <a:srgbClr val="0000FF"/>
      </a:hlink>
      <a:folHlink>
        <a:srgbClr val="800080"/>
      </a:folHlink>
    </a:clrScheme>
    <a:fontScheme name="DK Finansministeri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8000"/>
          </a:lnSpc>
          <a:spcBef>
            <a:spcPct val="54000"/>
          </a:spcBef>
          <a:spcAft>
            <a:spcPct val="0"/>
          </a:spcAft>
          <a:buClrTx/>
          <a:buSzTx/>
          <a:buFontTx/>
          <a:buNone/>
          <a:tabLst/>
          <a:defRPr kumimoji="0" lang="en-GB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8000"/>
          </a:lnSpc>
          <a:spcBef>
            <a:spcPct val="54000"/>
          </a:spcBef>
          <a:spcAft>
            <a:spcPct val="0"/>
          </a:spcAft>
          <a:buClrTx/>
          <a:buSzTx/>
          <a:buFontTx/>
          <a:buNone/>
          <a:tabLst/>
          <a:defRPr kumimoji="0" lang="en-GB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Statens IT blå">
  <a:themeElements>
    <a:clrScheme name="Statens IT">
      <a:dk1>
        <a:sysClr val="windowText" lastClr="000000"/>
      </a:dk1>
      <a:lt1>
        <a:sysClr val="window" lastClr="FFFFFF"/>
      </a:lt1>
      <a:dk2>
        <a:srgbClr val="1E7796"/>
      </a:dk2>
      <a:lt2>
        <a:srgbClr val="F9F8E0"/>
      </a:lt2>
      <a:accent1>
        <a:srgbClr val="031D5C"/>
      </a:accent1>
      <a:accent2>
        <a:srgbClr val="74C9E6"/>
      </a:accent2>
      <a:accent3>
        <a:srgbClr val="940027"/>
      </a:accent3>
      <a:accent4>
        <a:srgbClr val="B0C933"/>
      </a:accent4>
      <a:accent5>
        <a:srgbClr val="EB4600"/>
      </a:accent5>
      <a:accent6>
        <a:srgbClr val="00542E"/>
      </a:accent6>
      <a:hlink>
        <a:srgbClr val="0000FF"/>
      </a:hlink>
      <a:folHlink>
        <a:srgbClr val="800080"/>
      </a:folHlink>
    </a:clrScheme>
    <a:fontScheme name="DK Finansministeri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8000"/>
          </a:lnSpc>
          <a:spcBef>
            <a:spcPct val="54000"/>
          </a:spcBef>
          <a:spcAft>
            <a:spcPct val="0"/>
          </a:spcAft>
          <a:buClrTx/>
          <a:buSzTx/>
          <a:buFontTx/>
          <a:buNone/>
          <a:tabLst/>
          <a:defRPr kumimoji="0" lang="en-GB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8000"/>
          </a:lnSpc>
          <a:spcBef>
            <a:spcPct val="54000"/>
          </a:spcBef>
          <a:spcAft>
            <a:spcPct val="0"/>
          </a:spcAft>
          <a:buClrTx/>
          <a:buSzTx/>
          <a:buFontTx/>
          <a:buNone/>
          <a:tabLst/>
          <a:defRPr kumimoji="0" lang="en-GB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504</Words>
  <Application>Microsoft Office PowerPoint</Application>
  <PresentationFormat>Skærmshow (4:3)</PresentationFormat>
  <Paragraphs>113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Diastitler</vt:lpstr>
      </vt:variant>
      <vt:variant>
        <vt:i4>13</vt:i4>
      </vt:variant>
    </vt:vector>
  </HeadingPairs>
  <TitlesOfParts>
    <vt:vector size="15" baseType="lpstr">
      <vt:lpstr>blank</vt:lpstr>
      <vt:lpstr>Statens IT blå</vt:lpstr>
      <vt:lpstr>Aktuelle temaer</vt:lpstr>
      <vt:lpstr>CV</vt:lpstr>
      <vt:lpstr>Statens It</vt:lpstr>
      <vt:lpstr>Statens It i tal</vt:lpstr>
      <vt:lpstr>Konsolidering af servere - før</vt:lpstr>
      <vt:lpstr>Konsolidering af servere - efter</vt:lpstr>
      <vt:lpstr>Statens it-arbejdsplads 89 standarder  1 standard</vt:lpstr>
      <vt:lpstr>Aktuelle temaer</vt:lpstr>
      <vt:lpstr>Strategisk analyse - det gyldne opgavesnit</vt:lpstr>
      <vt:lpstr>… AS A SERVICE – eksempel: esdh F2 cloud</vt:lpstr>
      <vt:lpstr>Andre … as a service aktiviteter</vt:lpstr>
      <vt:lpstr>IT-sikkerhed</vt:lpstr>
      <vt:lpstr>Tak for opmærksomheden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2013-10-25T09:05:07Z</dcterms:created>
  <dcterms:modified xsi:type="dcterms:W3CDTF">2014-02-19T23:00:36Z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</Properties>
</file>